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36"/>
  </p:notesMasterIdLst>
  <p:sldIdLst>
    <p:sldId id="642" r:id="rId11"/>
    <p:sldId id="643" r:id="rId12"/>
    <p:sldId id="644" r:id="rId13"/>
    <p:sldId id="645" r:id="rId14"/>
    <p:sldId id="646" r:id="rId15"/>
    <p:sldId id="256" r:id="rId16"/>
    <p:sldId id="556" r:id="rId17"/>
    <p:sldId id="633" r:id="rId18"/>
    <p:sldId id="626" r:id="rId19"/>
    <p:sldId id="627" r:id="rId20"/>
    <p:sldId id="628" r:id="rId21"/>
    <p:sldId id="629" r:id="rId22"/>
    <p:sldId id="630" r:id="rId23"/>
    <p:sldId id="631" r:id="rId24"/>
    <p:sldId id="632" r:id="rId25"/>
    <p:sldId id="636" r:id="rId26"/>
    <p:sldId id="635" r:id="rId27"/>
    <p:sldId id="637" r:id="rId28"/>
    <p:sldId id="640" r:id="rId29"/>
    <p:sldId id="638" r:id="rId30"/>
    <p:sldId id="639" r:id="rId31"/>
    <p:sldId id="641" r:id="rId32"/>
    <p:sldId id="624" r:id="rId33"/>
    <p:sldId id="634" r:id="rId34"/>
    <p:sldId id="604" r:id="rId3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3"/>
            <p14:sldId id="644"/>
            <p14:sldId id="645"/>
            <p14:sldId id="646"/>
            <p14:sldId id="256"/>
            <p14:sldId id="556"/>
            <p14:sldId id="633"/>
            <p14:sldId id="626"/>
            <p14:sldId id="627"/>
            <p14:sldId id="628"/>
            <p14:sldId id="629"/>
            <p14:sldId id="630"/>
            <p14:sldId id="631"/>
            <p14:sldId id="632"/>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68559" autoAdjust="0"/>
  </p:normalViewPr>
  <p:slideViewPr>
    <p:cSldViewPr snapToGrid="0">
      <p:cViewPr varScale="1">
        <p:scale>
          <a:sx n="61" d="100"/>
          <a:sy n="61" d="100"/>
        </p:scale>
        <p:origin x="1426"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77858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6799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429007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0554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28504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pizza all </a:t>
            </a:r>
            <a:r>
              <a:rPr lang="fr-CA" sz="1200" b="1" dirty="0" err="1"/>
              <a:t>dressed</a:t>
            </a:r>
            <a:r>
              <a:rPr lang="fr-CA" sz="1200" b="1" dirty="0"/>
              <a:t> et végé, gracieuseté de Microsoft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1494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72745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054621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19-04-2017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19-04-2017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4/19/2017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4/19/2017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45.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cloudmonix.com/" TargetMode="External"/><Relationship Id="rId7" Type="http://schemas.openxmlformats.org/officeDocument/2006/relationships/hyperlink" Target="http://www.opsgility.com/" TargetMode="External"/><Relationship Id="rId12" Type="http://schemas.openxmlformats.org/officeDocument/2006/relationships/image" Target="../media/image29.png"/><Relationship Id="rId2" Type="http://schemas.openxmlformats.org/officeDocument/2006/relationships/hyperlink" Target="https://facetflow.com/" TargetMode="External"/><Relationship Id="rId1" Type="http://schemas.openxmlformats.org/officeDocument/2006/relationships/slideLayout" Target="../slideLayouts/slideLayout150.xml"/><Relationship Id="rId6" Type="http://schemas.openxmlformats.org/officeDocument/2006/relationships/hyperlink" Target="http://www.servicebus360.com/" TargetMode="External"/><Relationship Id="rId11" Type="http://schemas.openxmlformats.org/officeDocument/2006/relationships/image" Target="../media/image28.png"/><Relationship Id="rId5" Type="http://schemas.openxmlformats.org/officeDocument/2006/relationships/hyperlink" Target="http://www.sqlsentry.com/" TargetMode="External"/><Relationship Id="rId10" Type="http://schemas.openxmlformats.org/officeDocument/2006/relationships/image" Target="../media/image25.png"/><Relationship Id="rId4" Type="http://schemas.openxmlformats.org/officeDocument/2006/relationships/hyperlink" Target="http://www.sentryone.com/" TargetMode="Externa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myget.org/" TargetMode="External"/><Relationship Id="rId7"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50.xml"/><Relationship Id="rId6" Type="http://schemas.openxmlformats.org/officeDocument/2006/relationships/hyperlink" Target="http://www.sqlsentry.com/products/performanceadvisor/azuredb?utm_source=global-azure-bootcamp&amp;utm_medium=event&amp;utm_campaign=global-azure-bootcamp" TargetMode="External"/><Relationship Id="rId5" Type="http://schemas.openxmlformats.org/officeDocument/2006/relationships/image" Target="../media/image1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rPr>
              <a:t>OTTAWA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6"/>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10:00-10:30 </a:t>
            </a:r>
            <a:r>
              <a:rPr lang="fr-CA" sz="3600" b="1" dirty="0"/>
              <a:t>Azure Storage</a:t>
            </a:r>
            <a:r>
              <a:rPr lang="fr-CA" sz="3600" dirty="0"/>
              <a:t> </a:t>
            </a:r>
            <a:br>
              <a:rPr lang="fr-CA" sz="3600" dirty="0"/>
            </a:br>
            <a:r>
              <a:rPr lang="fr-CA" sz="3600" dirty="0"/>
              <a:t/>
            </a:r>
            <a:br>
              <a:rPr lang="fr-CA" sz="3600" dirty="0"/>
            </a:br>
            <a:r>
              <a:rPr lang="en-US" sz="3200" dirty="0"/>
              <a:t>Exploring Azure Storage and saving a message in the Storage Queue. Using the Visual Studio tooling</a:t>
            </a:r>
            <a:r>
              <a:rPr lang="en-US" sz="3200" dirty="0" smtClean="0"/>
              <a:t>.</a:t>
            </a:r>
          </a:p>
          <a:p>
            <a:endParaRPr lang="fr-CA" sz="3600" dirty="0"/>
          </a:p>
          <a:p>
            <a:r>
              <a:rPr lang="fr-CA" sz="3600" dirty="0" smtClean="0"/>
              <a:t>Name</a:t>
            </a:r>
            <a:endParaRPr lang="fr-CA" sz="3600" dirty="0"/>
          </a:p>
        </p:txBody>
      </p:sp>
    </p:spTree>
    <p:extLst>
      <p:ext uri="{BB962C8B-B14F-4D97-AF65-F5344CB8AC3E}">
        <p14:creationId xmlns:p14="http://schemas.microsoft.com/office/powerpoint/2010/main" val="7628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en-US" sz="3600" b="1" dirty="0" smtClean="0"/>
              <a:t>10:30-10:45 </a:t>
            </a:r>
            <a:r>
              <a:rPr lang="en-US" sz="3600" b="1" dirty="0" smtClean="0"/>
              <a:t>BREAK</a:t>
            </a:r>
            <a:r>
              <a:rPr lang="en-US" sz="3600" b="1" dirty="0" smtClean="0"/>
              <a:t> </a:t>
            </a:r>
            <a:endParaRPr lang="en-US" sz="3600" dirty="0" smtClean="0"/>
          </a:p>
          <a:p>
            <a:r>
              <a:rPr lang="en-US" sz="3600" b="1" dirty="0" smtClean="0"/>
              <a:t>10:45-12:00 Azure Functions</a:t>
            </a:r>
            <a:r>
              <a:rPr lang="en-US" sz="3600" dirty="0" smtClean="0"/>
              <a:t> </a:t>
            </a:r>
            <a:br>
              <a:rPr lang="en-US" sz="3600" dirty="0" smtClean="0"/>
            </a:br>
            <a:r>
              <a:rPr lang="en-US" sz="3600" dirty="0" smtClean="0"/>
              <a:t/>
            </a:r>
            <a:br>
              <a:rPr lang="en-US" sz="3600" dirty="0" smtClean="0"/>
            </a:br>
            <a:r>
              <a:rPr lang="en-US" sz="3200" dirty="0" err="1" smtClean="0"/>
              <a:t>Serverless</a:t>
            </a:r>
            <a:r>
              <a:rPr lang="en-US" sz="3200" dirty="0" smtClean="0"/>
              <a:t> computing is popular these days and you'll see how to create an Azure function whose trigger will be adding the message to a Storage Queue.</a:t>
            </a:r>
          </a:p>
          <a:p>
            <a:endParaRPr lang="en-US" sz="3600" dirty="0" smtClean="0"/>
          </a:p>
          <a:p>
            <a:r>
              <a:rPr lang="en-US" sz="3600" dirty="0" smtClean="0"/>
              <a:t>Name</a:t>
            </a:r>
            <a:endParaRPr lang="en-US" sz="3600" dirty="0"/>
          </a:p>
        </p:txBody>
      </p:sp>
    </p:spTree>
    <p:extLst>
      <p:ext uri="{BB962C8B-B14F-4D97-AF65-F5344CB8AC3E}">
        <p14:creationId xmlns:p14="http://schemas.microsoft.com/office/powerpoint/2010/main" val="984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12:00-12:30</a:t>
            </a:r>
            <a:r>
              <a:rPr lang="fr-CA" sz="3600" b="1" dirty="0"/>
              <a:t> </a:t>
            </a:r>
            <a:r>
              <a:rPr lang="fr-CA" sz="3600" b="1" dirty="0" smtClean="0"/>
              <a:t>Lunch</a:t>
            </a:r>
            <a:r>
              <a:rPr lang="fr-CA" sz="3600" b="1" dirty="0"/>
              <a:t/>
            </a:r>
            <a:br>
              <a:rPr lang="fr-CA" sz="3600" b="1" dirty="0"/>
            </a:br>
            <a:r>
              <a:rPr lang="fr-CA" sz="3600" b="1" dirty="0" smtClean="0"/>
              <a:t>12:30-1:15 </a:t>
            </a:r>
            <a:r>
              <a:rPr lang="fr-CA" sz="3600" b="1" dirty="0"/>
              <a:t>Microsoft Cognitive Services</a:t>
            </a:r>
            <a:br>
              <a:rPr lang="fr-CA" sz="3600" b="1" dirty="0"/>
            </a:br>
            <a:r>
              <a:rPr lang="fr-CA" sz="3600" dirty="0"/>
              <a:t> </a:t>
            </a:r>
            <a:br>
              <a:rPr lang="fr-CA" sz="3600" dirty="0"/>
            </a:br>
            <a:r>
              <a:rPr lang="en-US" sz="3200" dirty="0"/>
              <a:t>You will see how to analyze a text using the Sentiment Analysis API in order to extract its feeling (positive or negative) as well as the language used.</a:t>
            </a:r>
            <a:r>
              <a:rPr lang="fr-CA" sz="3200" dirty="0"/>
              <a:t/>
            </a:r>
            <a:br>
              <a:rPr lang="fr-CA" sz="3200" dirty="0"/>
            </a:br>
            <a:endParaRPr lang="fr-CA" sz="3600" dirty="0"/>
          </a:p>
          <a:p>
            <a:r>
              <a:rPr lang="fr-CA" sz="3600" dirty="0" smtClean="0"/>
              <a:t>Name</a:t>
            </a:r>
            <a:endParaRPr lang="fr-CA" sz="3600" dirty="0"/>
          </a:p>
        </p:txBody>
      </p:sp>
    </p:spTree>
    <p:extLst>
      <p:ext uri="{BB962C8B-B14F-4D97-AF65-F5344CB8AC3E}">
        <p14:creationId xmlns:p14="http://schemas.microsoft.com/office/powerpoint/2010/main" val="2054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1:15-2:00</a:t>
            </a:r>
            <a:r>
              <a:rPr lang="fr-CA" sz="3600" b="1" dirty="0"/>
              <a:t> </a:t>
            </a:r>
            <a:r>
              <a:rPr lang="fr-CA" sz="3600" b="1" dirty="0" err="1"/>
              <a:t>DocumentDB</a:t>
            </a:r>
            <a:r>
              <a:rPr lang="fr-CA" sz="3600" dirty="0"/>
              <a:t> </a:t>
            </a:r>
            <a:br>
              <a:rPr lang="fr-CA" sz="3600" dirty="0"/>
            </a:br>
            <a:r>
              <a:rPr lang="fr-CA" sz="3600" dirty="0"/>
              <a:t/>
            </a:r>
            <a:br>
              <a:rPr lang="fr-CA" sz="3600" dirty="0"/>
            </a:br>
            <a:r>
              <a:rPr lang="en-US" sz="3200" dirty="0"/>
              <a:t>You know relational databases like SQL Server but do you know the ones that are NoSQL? </a:t>
            </a:r>
            <a:r>
              <a:rPr lang="en-US" sz="3200" dirty="0" smtClean="0"/>
              <a:t> </a:t>
            </a:r>
            <a:r>
              <a:rPr lang="en-US" sz="3200" dirty="0"/>
              <a:t>You will see how to save the data collected in the </a:t>
            </a:r>
            <a:r>
              <a:rPr lang="en-US" sz="3200" dirty="0" err="1"/>
              <a:t>DocumentDB</a:t>
            </a:r>
            <a:r>
              <a:rPr lang="en-US" sz="3200" dirty="0"/>
              <a:t> database.</a:t>
            </a:r>
            <a:r>
              <a:rPr lang="fr-CA" sz="3600" dirty="0"/>
              <a:t/>
            </a:r>
            <a:br>
              <a:rPr lang="fr-CA" sz="3600" dirty="0"/>
            </a:br>
            <a:endParaRPr lang="fr-CA" sz="3600" dirty="0"/>
          </a:p>
          <a:p>
            <a:r>
              <a:rPr lang="fr-CA" sz="3600" dirty="0" smtClean="0"/>
              <a:t>Name</a:t>
            </a:r>
            <a:endParaRPr lang="fr-CA" sz="3600" dirty="0"/>
          </a:p>
        </p:txBody>
      </p:sp>
    </p:spTree>
    <p:extLst>
      <p:ext uri="{BB962C8B-B14F-4D97-AF65-F5344CB8AC3E}">
        <p14:creationId xmlns:p14="http://schemas.microsoft.com/office/powerpoint/2010/main" val="31611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2:</a:t>
            </a:r>
            <a:r>
              <a:rPr lang="fr-CA" sz="3600" b="1" dirty="0" smtClean="0"/>
              <a:t>00-2:15</a:t>
            </a:r>
            <a:r>
              <a:rPr lang="fr-CA" sz="3600" b="1" dirty="0"/>
              <a:t> </a:t>
            </a:r>
            <a:r>
              <a:rPr lang="fr-CA" sz="3600" b="1" dirty="0" smtClean="0"/>
              <a:t>BREAK</a:t>
            </a:r>
            <a:endParaRPr lang="fr-CA" sz="3600" dirty="0"/>
          </a:p>
          <a:p>
            <a:r>
              <a:rPr lang="fr-CA" sz="3600" b="1" dirty="0" smtClean="0"/>
              <a:t>2:</a:t>
            </a:r>
            <a:r>
              <a:rPr lang="fr-CA" sz="3600" b="1" dirty="0" smtClean="0"/>
              <a:t>15-3:00 </a:t>
            </a:r>
            <a:r>
              <a:rPr lang="fr-CA" sz="3600" b="1" dirty="0"/>
              <a:t>Monitoring </a:t>
            </a:r>
            <a:r>
              <a:rPr lang="fr-CA" sz="3600" b="1" dirty="0" err="1" smtClean="0"/>
              <a:t>with</a:t>
            </a:r>
            <a:r>
              <a:rPr lang="fr-CA" sz="3600" b="1" dirty="0"/>
              <a:t> App Insights</a:t>
            </a:r>
            <a:r>
              <a:rPr lang="fr-CA" sz="3600" dirty="0"/>
              <a:t> </a:t>
            </a:r>
            <a:br>
              <a:rPr lang="fr-CA" sz="3600" dirty="0"/>
            </a:br>
            <a:r>
              <a:rPr lang="fr-CA" sz="3600" dirty="0"/>
              <a:t/>
            </a:r>
            <a:br>
              <a:rPr lang="fr-CA" sz="3600" dirty="0"/>
            </a:br>
            <a:r>
              <a:rPr lang="en-US" sz="3200" dirty="0"/>
              <a:t>Once deployed, it is important to properly monitor our application. Application Insights is a service for instrumenting Web applications to monitor performance and usage.</a:t>
            </a:r>
            <a:r>
              <a:rPr lang="fr-CA" sz="3200" dirty="0" smtClean="0"/>
              <a:t/>
            </a:r>
            <a:br>
              <a:rPr lang="fr-CA" sz="3200" dirty="0" smtClean="0"/>
            </a:br>
            <a:endParaRPr lang="fr-CA" sz="3600" dirty="0"/>
          </a:p>
          <a:p>
            <a:r>
              <a:rPr lang="fr-CA" sz="3600" dirty="0" smtClean="0"/>
              <a:t>Name</a:t>
            </a:r>
            <a:endParaRPr lang="fr-CA" sz="3600" dirty="0"/>
          </a:p>
          <a:p>
            <a:endParaRPr lang="fr-CA" sz="3600" dirty="0"/>
          </a:p>
        </p:txBody>
      </p:sp>
    </p:spTree>
    <p:extLst>
      <p:ext uri="{BB962C8B-B14F-4D97-AF65-F5344CB8AC3E}">
        <p14:creationId xmlns:p14="http://schemas.microsoft.com/office/powerpoint/2010/main" val="13776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3:</a:t>
            </a:r>
            <a:r>
              <a:rPr lang="fr-CA" sz="3600" b="1" dirty="0" smtClean="0"/>
              <a:t>00-4:00 </a:t>
            </a:r>
            <a:r>
              <a:rPr lang="fr-CA" sz="3600" b="1" dirty="0"/>
              <a:t>DevOps</a:t>
            </a:r>
            <a:br>
              <a:rPr lang="fr-CA" sz="3600" b="1" dirty="0"/>
            </a:br>
            <a:r>
              <a:rPr lang="fr-CA" sz="3200" dirty="0"/>
              <a:t/>
            </a:r>
            <a:br>
              <a:rPr lang="fr-CA" sz="3200" dirty="0"/>
            </a:br>
            <a:r>
              <a:rPr lang="en-US" sz="3200" dirty="0" smtClean="0"/>
              <a:t>What is DevOps? </a:t>
            </a:r>
            <a:r>
              <a:rPr lang="en-US" sz="3200" dirty="0"/>
              <a:t>You will see how to script your environment in order to recreate it easily via script and ARM template.</a:t>
            </a:r>
            <a:r>
              <a:rPr lang="fr-CA" sz="3200" dirty="0"/>
              <a:t/>
            </a:r>
            <a:br>
              <a:rPr lang="fr-CA" sz="3200" dirty="0"/>
            </a:br>
            <a:endParaRPr lang="fr-CA" sz="3200" dirty="0"/>
          </a:p>
          <a:p>
            <a:r>
              <a:rPr lang="fr-CA" sz="3200" dirty="0" smtClean="0"/>
              <a:t>Name</a:t>
            </a:r>
            <a:endParaRPr lang="fr-CA" sz="3600" dirty="0"/>
          </a:p>
        </p:txBody>
      </p:sp>
    </p:spTree>
    <p:extLst>
      <p:ext uri="{BB962C8B-B14F-4D97-AF65-F5344CB8AC3E}">
        <p14:creationId xmlns:p14="http://schemas.microsoft.com/office/powerpoint/2010/main" val="3515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a:t>
            </a:r>
            <a:r>
              <a:rPr lang="fr-CA" b="1" dirty="0" smtClean="0"/>
              <a:t>Azure Portal</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smtClean="0"/>
              <a:t>Frank Boucher </a:t>
            </a:r>
            <a:r>
              <a:rPr lang="en-US" sz="3921" b="1" dirty="0" smtClean="0"/>
              <a:t>/ Eric Leonard</a:t>
            </a:r>
            <a:r>
              <a:rPr lang="en-CA" sz="3921" b="1" dirty="0"/>
              <a:t/>
            </a:r>
            <a:br>
              <a:rPr lang="en-CA" sz="3921" b="1" dirty="0"/>
            </a:br>
            <a:endParaRPr lang="en-CA" sz="3921"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xmlns=""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xmlns=""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xmlns=""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xmlns=""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xmlns=""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r>
              <a:rPr lang="en-US" dirty="0"/>
              <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mn-cs"/>
              </a:rPr>
              <a:t>2017 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50" y="506451"/>
            <a:ext cx="3348207" cy="1073143"/>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143" y="1039906"/>
            <a:ext cx="3600434" cy="1003217"/>
          </a:xfrm>
          <a:prstGeom prst="rect">
            <a:avLst/>
          </a:prstGeom>
        </p:spPr>
      </p:pic>
      <p:pic>
        <p:nvPicPr>
          <p:cNvPr id="16" name="Picture 15">
            <a:extLst>
              <a:ext uri="{FF2B5EF4-FFF2-40B4-BE49-F238E27FC236}">
                <a16:creationId xmlns:a16="http://schemas.microsoft.com/office/drawing/2014/main" xmlns="" id="{4600FE83-B74B-447D-BA9C-0F1A23D497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21" name="Picture 20" descr="C:\Users\Mike\AppData\Local\Microsoft\Windows\INetCache\Content.Word\SentryOne-logo-300px.png">
            <a:extLst>
              <a:ext uri="{FF2B5EF4-FFF2-40B4-BE49-F238E27FC236}">
                <a16:creationId xmlns:a16="http://schemas.microsoft.com/office/drawing/2014/main" xmlns="" id="{F7ED822C-9D0A-4C9A-A1B5-B08C3B186E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22" name="Picture 21" descr="https://global.azurebootcamp.net/wp-content/uploads/2013/04/microsoft-dx-300x292.png">
            <a:extLst>
              <a:ext uri="{FF2B5EF4-FFF2-40B4-BE49-F238E27FC236}">
                <a16:creationId xmlns:a16="http://schemas.microsoft.com/office/drawing/2014/main" xmlns="" id="{2592A8B3-9CB7-41AA-B644-25AE0333A6E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80781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724150" y="561232"/>
          <a:ext cx="9029700" cy="3962400"/>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xmlns="" val="20000"/>
                    </a:ext>
                  </a:extLst>
                </a:gridCol>
                <a:gridCol w="5248275">
                  <a:extLst>
                    <a:ext uri="{9D8B030D-6E8A-4147-A177-3AD203B41FA5}">
                      <a16:colId xmlns:a16="http://schemas.microsoft.com/office/drawing/2014/main" xmlns="" val="20001"/>
                    </a:ext>
                  </a:extLst>
                </a:gridCol>
              </a:tblGrid>
              <a:tr h="147624">
                <a:tc>
                  <a:txBody>
                    <a:bodyPr/>
                    <a:lstStyle/>
                    <a:p>
                      <a:pPr marL="0" marR="0">
                        <a:spcBef>
                          <a:spcPts val="0"/>
                        </a:spcBef>
                        <a:spcAft>
                          <a:spcPts val="0"/>
                        </a:spcAft>
                      </a:pPr>
                      <a:r>
                        <a:rPr lang="en-US" sz="2000" dirty="0">
                          <a:effectLst/>
                        </a:rPr>
                        <a:t>Sponsor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rPr>
                        <a:t>Offering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xmlns="" val="10000"/>
                  </a:ext>
                </a:extLst>
              </a:tr>
              <a:tr h="280731">
                <a:tc>
                  <a:txBody>
                    <a:bodyPr/>
                    <a:lstStyle/>
                    <a:p>
                      <a:pPr marL="0" marR="0">
                        <a:spcBef>
                          <a:spcPts val="0"/>
                        </a:spcBef>
                        <a:spcAft>
                          <a:spcPts val="0"/>
                        </a:spcAft>
                      </a:pPr>
                      <a:r>
                        <a:rPr lang="en-US" sz="2000" dirty="0">
                          <a:effectLst/>
                        </a:rPr>
                        <a:t>Cloudmonix</a:t>
                      </a:r>
                    </a:p>
                    <a:p>
                      <a:pPr marL="0" marR="0">
                        <a:spcBef>
                          <a:spcPts val="0"/>
                        </a:spcBef>
                        <a:spcAft>
                          <a:spcPts val="0"/>
                        </a:spcAft>
                      </a:pPr>
                      <a:r>
                        <a:rPr lang="en-US" sz="2000" u="sng" dirty="0">
                          <a:effectLst/>
                          <a:hlinkClick r:id="rId2"/>
                        </a:rPr>
                        <a:t>https://cloudmonix.com/</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hlinkClick r:id="rId3"/>
                        </a:rPr>
                        <a:t>Cloudmonix</a:t>
                      </a:r>
                      <a:r>
                        <a:rPr lang="en-US" sz="2000" dirty="0">
                          <a:effectLst/>
                        </a:rPr>
                        <a:t> offers 1 full month of unlimited monitoring under the Ultimate plan.</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xmlns="" val="10006"/>
                  </a:ext>
                </a:extLst>
              </a:tr>
              <a:tr h="280731">
                <a:tc>
                  <a:txBody>
                    <a:bodyPr/>
                    <a:lstStyle/>
                    <a:p>
                      <a:pPr marL="0" marR="0">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SentryOne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4"/>
                        </a:rPr>
                        <a:t>http://www.sentryone.com/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r>
                        <a:rPr lang="nl-BE" sz="2000" dirty="0">
                          <a:effectLst/>
                          <a:hlinkClick r:id="rId5"/>
                        </a:rPr>
                        <a:t>SQL Sentry</a:t>
                      </a:r>
                      <a:r>
                        <a:rPr lang="nl-BE" sz="2000" dirty="0">
                          <a:effectLst/>
                        </a:rPr>
                        <a:t> offers an extended evaluation for every </a:t>
                      </a:r>
                      <a:r>
                        <a:rPr lang="nl-BE" sz="2000" dirty="0" err="1">
                          <a:effectLst/>
                        </a:rPr>
                        <a:t>attendee</a:t>
                      </a:r>
                      <a:r>
                        <a:rPr lang="nl-BE" sz="2000" dirty="0">
                          <a:effectLst/>
                        </a:rPr>
                        <a:t>.</a:t>
                      </a:r>
                    </a:p>
                  </a:txBody>
                  <a:tcPr marL="57422" marR="57422" marT="0" marB="0"/>
                </a:tc>
                <a:extLst>
                  <a:ext uri="{0D108BD9-81ED-4DB2-BD59-A6C34878D82A}">
                    <a16:rowId xmlns:a16="http://schemas.microsoft.com/office/drawing/2014/main" xmlns="" val="10008"/>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6"/>
                        </a:rPr>
                        <a:t>http://www.servicebus360.com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6"/>
                        </a:rPr>
                        <a:t>Servicebus360</a:t>
                      </a:r>
                      <a:r>
                        <a:rPr lang="en-US" sz="2000" dirty="0">
                          <a:effectLst/>
                        </a:rPr>
                        <a:t> offers an extended license until September 30 for all attendees, and this for 3 namespaces, 3 alarms per namespace, 3 resources per namespace to monitor and 2 users.</a:t>
                      </a:r>
                    </a:p>
                  </a:txBody>
                  <a:tcPr marL="57422" marR="57422" marT="0" marB="0"/>
                </a:tc>
                <a:extLst>
                  <a:ext uri="{0D108BD9-81ED-4DB2-BD59-A6C34878D82A}">
                    <a16:rowId xmlns:a16="http://schemas.microsoft.com/office/drawing/2014/main" xmlns="" val="279315004"/>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OpsGility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7"/>
                        </a:rPr>
                        <a:t>http://www.Opsgility.com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7"/>
                        </a:rPr>
                        <a:t>Opsgility</a:t>
                      </a:r>
                      <a:r>
                        <a:rPr lang="en-US" sz="2000" dirty="0">
                          <a:effectLst/>
                        </a:rPr>
                        <a:t> offers a 30 day subscription free trial for all attendees.</a:t>
                      </a:r>
                    </a:p>
                  </a:txBody>
                  <a:tcPr marL="57422" marR="57422" marT="0" marB="0"/>
                </a:tc>
                <a:extLst>
                  <a:ext uri="{0D108BD9-81ED-4DB2-BD59-A6C34878D82A}">
                    <a16:rowId xmlns:a16="http://schemas.microsoft.com/office/drawing/2014/main" xmlns="" val="1707420635"/>
                  </a:ext>
                </a:extLst>
              </a:tr>
            </a:tbl>
          </a:graphicData>
        </a:graphic>
      </p:graphicFrame>
      <p:sp>
        <p:nvSpPr>
          <p:cNvPr id="3" name="TextBox 2"/>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sp>
        <p:nvSpPr>
          <p:cNvPr id="4" name="TextBox 3"/>
          <p:cNvSpPr txBox="1"/>
          <p:nvPr/>
        </p:nvSpPr>
        <p:spPr>
          <a:xfrm>
            <a:off x="4663269" y="0"/>
            <a:ext cx="315676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Stuff We All Get</a:t>
            </a:r>
          </a:p>
        </p:txBody>
      </p:sp>
      <p:pic>
        <p:nvPicPr>
          <p:cNvPr id="1044" name="Picture 20" descr="CloudMonix-Orange-cropp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367" y="91917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9AFB916C-68FD-4EAB-9050-741974400D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2" name="Picture 11" descr="C:\Users\Mike\AppData\Local\Microsoft\Windows\INetCache\Content.Word\SentryOne-logo-300px.png">
            <a:extLst>
              <a:ext uri="{FF2B5EF4-FFF2-40B4-BE49-F238E27FC236}">
                <a16:creationId xmlns:a16="http://schemas.microsoft.com/office/drawing/2014/main" xmlns="" id="{1E8D2F85-100B-457E-B4C2-85724A6B687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22367" y="1933485"/>
            <a:ext cx="2386558" cy="414322"/>
          </a:xfrm>
          <a:prstGeom prst="rect">
            <a:avLst/>
          </a:prstGeom>
          <a:noFill/>
          <a:ln>
            <a:noFill/>
          </a:ln>
        </p:spPr>
      </p:pic>
      <p:pic>
        <p:nvPicPr>
          <p:cNvPr id="13" name="Picture 12" descr="C:\Users\Mike\AppData\Local\Microsoft\Windows\INetCache\Content.Word\servicebus360_logo_blue.png">
            <a:extLst>
              <a:ext uri="{FF2B5EF4-FFF2-40B4-BE49-F238E27FC236}">
                <a16:creationId xmlns:a16="http://schemas.microsoft.com/office/drawing/2014/main" xmlns="" id="{80B578EA-FECF-4365-B7B3-53A3E8D0889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7626" y="2806834"/>
            <a:ext cx="2297417" cy="292264"/>
          </a:xfrm>
          <a:prstGeom prst="rect">
            <a:avLst/>
          </a:prstGeom>
          <a:noFill/>
          <a:ln>
            <a:noFill/>
          </a:ln>
        </p:spPr>
      </p:pic>
      <p:pic>
        <p:nvPicPr>
          <p:cNvPr id="14" name="Picture 13" descr="C:\Users\Mike\AppData\Local\Microsoft\Windows\INetCache\Content.Word\Color Logo with Tagline - New Design.png">
            <a:extLst>
              <a:ext uri="{FF2B5EF4-FFF2-40B4-BE49-F238E27FC236}">
                <a16:creationId xmlns:a16="http://schemas.microsoft.com/office/drawing/2014/main" xmlns="" id="{681B0DF1-56A7-45F6-80BD-89EE6AF88DF6}"/>
              </a:ext>
            </a:extLst>
          </p:cNvPr>
          <p:cNvPicPr/>
          <p:nvPr/>
        </p:nvPicPr>
        <p:blipFill rotWithShape="1">
          <a:blip r:embed="rId12" cstate="print">
            <a:extLst>
              <a:ext uri="{28A0092B-C50C-407E-A947-70E740481C1C}">
                <a14:useLocalDpi xmlns:a14="http://schemas.microsoft.com/office/drawing/2010/main" val="0"/>
              </a:ext>
            </a:extLst>
          </a:blip>
          <a:srcRect b="28638"/>
          <a:stretch/>
        </p:blipFill>
        <p:spPr bwMode="auto">
          <a:xfrm>
            <a:off x="327627" y="3890695"/>
            <a:ext cx="2297417" cy="632937"/>
          </a:xfrm>
          <a:prstGeom prst="rect">
            <a:avLst/>
          </a:prstGeom>
          <a:noFill/>
          <a:ln>
            <a:noFill/>
          </a:ln>
        </p:spPr>
      </p:pic>
    </p:spTree>
    <p:extLst>
      <p:ext uri="{BB962C8B-B14F-4D97-AF65-F5344CB8AC3E}">
        <p14:creationId xmlns:p14="http://schemas.microsoft.com/office/powerpoint/2010/main" val="110883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2759" y="352926"/>
            <a:ext cx="245778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Raffle Prizes</a:t>
            </a:r>
          </a:p>
        </p:txBody>
      </p:sp>
      <p:sp>
        <p:nvSpPr>
          <p:cNvPr id="6" name="TextBox 5"/>
          <p:cNvSpPr txBox="1"/>
          <p:nvPr/>
        </p:nvSpPr>
        <p:spPr>
          <a:xfrm>
            <a:off x="4322091" y="1496902"/>
            <a:ext cx="7869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One license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choosen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ReSharper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dotCover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dotPeek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PhpStorm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PyCharm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IntelliJ IDEA,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WebStorm,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RubyMine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You’ll receive a voucher with a code from the organizers.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195" y="3939403"/>
            <a:ext cx="2462352" cy="789217"/>
          </a:xfrm>
          <a:prstGeom prst="rect">
            <a:avLst/>
          </a:prstGeom>
        </p:spPr>
      </p:pic>
      <p:sp>
        <p:nvSpPr>
          <p:cNvPr id="11" name="TextBox 10"/>
          <p:cNvSpPr txBox="1"/>
          <p:nvPr/>
        </p:nvSpPr>
        <p:spPr>
          <a:xfrm>
            <a:off x="4322089" y="3939403"/>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MyGet"/>
              </a:rPr>
              <a:t>MyGet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offering a free Starter subscription for 1 year for 1 attendee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2163721" y="1590261"/>
            <a:ext cx="1980826" cy="1040414"/>
          </a:xfrm>
          <a:prstGeom prst="rect">
            <a:avLst/>
          </a:prstGeom>
        </p:spPr>
      </p:pic>
      <p:pic>
        <p:nvPicPr>
          <p:cNvPr id="14" name="Picture 13">
            <a:extLst>
              <a:ext uri="{FF2B5EF4-FFF2-40B4-BE49-F238E27FC236}">
                <a16:creationId xmlns:a16="http://schemas.microsoft.com/office/drawing/2014/main" xmlns="" id="{7200624C-0410-4AB7-B50F-B06EBCD62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12" name="TextBox 11">
            <a:extLst>
              <a:ext uri="{FF2B5EF4-FFF2-40B4-BE49-F238E27FC236}">
                <a16:creationId xmlns:a16="http://schemas.microsoft.com/office/drawing/2014/main" xmlns="" id="{CDBFFF62-C9B5-4C03-A0DA-2B2726B2C55E}"/>
              </a:ext>
            </a:extLst>
          </p:cNvPr>
          <p:cNvSpPr txBox="1"/>
          <p:nvPr/>
        </p:nvSpPr>
        <p:spPr>
          <a:xfrm>
            <a:off x="4322092" y="2813283"/>
            <a:ext cx="78699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a 1 year license of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DBSentry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formerly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Performance Advisor for Azure SQL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raffle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sp>
        <p:nvSpPr>
          <p:cNvPr id="15" name="TextBox 14">
            <a:extLst>
              <a:ext uri="{FF2B5EF4-FFF2-40B4-BE49-F238E27FC236}">
                <a16:creationId xmlns:a16="http://schemas.microsoft.com/office/drawing/2014/main" xmlns="" id="{D5FE5993-C5B8-47A4-892F-8315F6CBBC9A}"/>
              </a:ext>
            </a:extLst>
          </p:cNvPr>
          <p:cNvSpPr txBox="1"/>
          <p:nvPr/>
        </p:nvSpPr>
        <p:spPr>
          <a:xfrm>
            <a:off x="4322091" y="5091459"/>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offer 3 12-month subscriptions per GAB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email phone and company to the Organizers</a:t>
            </a:r>
          </a:p>
        </p:txBody>
      </p:sp>
      <p:pic>
        <p:nvPicPr>
          <p:cNvPr id="17" name="Picture 16">
            <a:extLst>
              <a:ext uri="{FF2B5EF4-FFF2-40B4-BE49-F238E27FC236}">
                <a16:creationId xmlns:a16="http://schemas.microsoft.com/office/drawing/2014/main" xmlns="" id="{B6E080B8-4A59-4DD4-8D61-F1E9CEBA6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0858" y="5096637"/>
            <a:ext cx="2423689" cy="675332"/>
          </a:xfrm>
          <a:prstGeom prst="rect">
            <a:avLst/>
          </a:prstGeom>
        </p:spPr>
      </p:pic>
      <p:pic>
        <p:nvPicPr>
          <p:cNvPr id="18" name="Picture 17" descr="C:\Users\Mike\AppData\Local\Microsoft\Windows\INetCache\Content.Word\SentryOne-logo-300px.png">
            <a:extLst>
              <a:ext uri="{FF2B5EF4-FFF2-40B4-BE49-F238E27FC236}">
                <a16:creationId xmlns:a16="http://schemas.microsoft.com/office/drawing/2014/main" xmlns="" id="{2D3D6532-E48A-4779-A39C-8D250F23939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766000" y="3087479"/>
            <a:ext cx="2386558" cy="414322"/>
          </a:xfrm>
          <a:prstGeom prst="rect">
            <a:avLst/>
          </a:prstGeom>
          <a:noFill/>
          <a:ln>
            <a:noFill/>
          </a:ln>
        </p:spPr>
      </p:pic>
    </p:spTree>
    <p:extLst>
      <p:ext uri="{BB962C8B-B14F-4D97-AF65-F5344CB8AC3E}">
        <p14:creationId xmlns:p14="http://schemas.microsoft.com/office/powerpoint/2010/main" val="278826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smtClean="0"/>
              <a:t>9:00-9:15</a:t>
            </a:r>
            <a:r>
              <a:rPr lang="fr-CA" sz="2400" b="1" dirty="0"/>
              <a:t> Intro + </a:t>
            </a:r>
            <a:r>
              <a:rPr lang="fr-CA" sz="2400" b="1" dirty="0" smtClean="0"/>
              <a:t>Azure Portal</a:t>
            </a:r>
            <a:r>
              <a:rPr lang="fr-CA" sz="2400" dirty="0"/>
              <a:t> </a:t>
            </a:r>
          </a:p>
          <a:p>
            <a:pPr marL="0" indent="0">
              <a:buNone/>
            </a:pPr>
            <a:r>
              <a:rPr lang="fr-CA" sz="2400" dirty="0"/>
              <a:t> </a:t>
            </a:r>
          </a:p>
          <a:p>
            <a:r>
              <a:rPr lang="fr-CA" sz="2400" dirty="0" smtClean="0"/>
              <a:t>9:15-10:00</a:t>
            </a:r>
            <a:r>
              <a:rPr lang="fr-CA" sz="2400" b="1" dirty="0"/>
              <a:t> Web Apps</a:t>
            </a:r>
            <a:r>
              <a:rPr lang="fr-CA" sz="2400" dirty="0"/>
              <a:t> </a:t>
            </a:r>
            <a:br>
              <a:rPr lang="fr-CA" sz="2400" dirty="0"/>
            </a:br>
            <a:endParaRPr lang="fr-CA" sz="2400" dirty="0"/>
          </a:p>
          <a:p>
            <a:r>
              <a:rPr lang="fr-CA" sz="2400" dirty="0" smtClean="0"/>
              <a:t>10:00-10:30</a:t>
            </a:r>
            <a:r>
              <a:rPr lang="fr-CA" sz="2400" b="1" dirty="0" smtClean="0"/>
              <a:t> </a:t>
            </a:r>
            <a:r>
              <a:rPr lang="fr-CA" sz="2400" b="1" dirty="0"/>
              <a:t>Azure Storage</a:t>
            </a:r>
            <a:r>
              <a:rPr lang="fr-CA" sz="2400" dirty="0"/>
              <a:t> </a:t>
            </a:r>
            <a:br>
              <a:rPr lang="fr-CA" sz="2400" dirty="0"/>
            </a:br>
            <a:endParaRPr lang="fr-CA" sz="2400" dirty="0"/>
          </a:p>
          <a:p>
            <a:r>
              <a:rPr lang="fr-CA" sz="2400" dirty="0" smtClean="0"/>
              <a:t>10:30-10:45</a:t>
            </a:r>
            <a:r>
              <a:rPr lang="fr-CA" sz="2400" dirty="0"/>
              <a:t> </a:t>
            </a:r>
            <a:r>
              <a:rPr lang="fr-CA" sz="2400" dirty="0"/>
              <a:t> </a:t>
            </a:r>
            <a:r>
              <a:rPr lang="fr-CA" sz="2400" dirty="0" smtClean="0"/>
              <a:t>Break</a:t>
            </a:r>
            <a:r>
              <a:rPr lang="fr-CA" sz="2400" dirty="0"/>
              <a:t/>
            </a:r>
            <a:br>
              <a:rPr lang="fr-CA" sz="2400" dirty="0"/>
            </a:br>
            <a:endParaRPr lang="fr-CA" sz="2400" dirty="0"/>
          </a:p>
          <a:p>
            <a:r>
              <a:rPr lang="fr-CA" sz="2400" dirty="0" smtClean="0"/>
              <a:t>10:45-12:00</a:t>
            </a:r>
            <a:r>
              <a:rPr lang="fr-CA" sz="2400" b="1" dirty="0" smtClean="0"/>
              <a:t> Azure</a:t>
            </a:r>
            <a:r>
              <a:rPr lang="fr-CA" sz="2400" b="1" dirty="0"/>
              <a:t> </a:t>
            </a:r>
            <a:r>
              <a:rPr lang="en-US" sz="2400" b="1" dirty="0" smtClean="0"/>
              <a:t>Functions</a:t>
            </a:r>
          </a:p>
          <a:p>
            <a:endParaRPr lang="fr-CA" sz="2400" dirty="0"/>
          </a:p>
          <a:p>
            <a:r>
              <a:rPr lang="fr-CA" sz="2400" dirty="0" smtClean="0"/>
              <a:t>12:00-12:30</a:t>
            </a:r>
            <a:r>
              <a:rPr lang="fr-CA" sz="2400" dirty="0"/>
              <a:t> </a:t>
            </a:r>
            <a:r>
              <a:rPr lang="fr-CA" sz="2400" dirty="0" smtClean="0"/>
              <a:t>Lunch</a:t>
            </a:r>
            <a:endParaRPr lang="fr-CA" sz="2400" dirty="0"/>
          </a:p>
          <a:p>
            <a:r>
              <a:rPr lang="fr-CA" sz="2400" dirty="0" smtClean="0"/>
              <a:t>12:30-1:15</a:t>
            </a:r>
            <a:r>
              <a:rPr lang="fr-CA" sz="2400" b="1" dirty="0" smtClean="0"/>
              <a:t> </a:t>
            </a:r>
            <a:r>
              <a:rPr lang="fr-CA" sz="2400" b="1" dirty="0"/>
              <a:t>Microsoft Cognitive Services</a:t>
            </a:r>
            <a:br>
              <a:rPr lang="fr-CA" sz="2400" b="1" dirty="0"/>
            </a:br>
            <a:endParaRPr lang="fr-CA" sz="2400" dirty="0"/>
          </a:p>
          <a:p>
            <a:r>
              <a:rPr lang="fr-CA" sz="2400" dirty="0" smtClean="0"/>
              <a:t>1:15-2:00</a:t>
            </a:r>
            <a:r>
              <a:rPr lang="fr-CA" sz="2400" dirty="0"/>
              <a:t> </a:t>
            </a:r>
            <a:r>
              <a:rPr lang="fr-CA" sz="2400" b="1" dirty="0" err="1"/>
              <a:t>DocumentDB</a:t>
            </a:r>
            <a:r>
              <a:rPr lang="fr-CA" sz="2400" b="1" dirty="0"/>
              <a:t/>
            </a:r>
            <a:br>
              <a:rPr lang="fr-CA" sz="2400" b="1" dirty="0"/>
            </a:br>
            <a:endParaRPr lang="fr-CA" sz="2400" dirty="0"/>
          </a:p>
          <a:p>
            <a:r>
              <a:rPr lang="fr-CA" sz="2400" dirty="0" smtClean="0"/>
              <a:t>2:</a:t>
            </a:r>
            <a:r>
              <a:rPr lang="fr-CA" sz="2400" dirty="0" smtClean="0"/>
              <a:t>00-2:15</a:t>
            </a:r>
            <a:r>
              <a:rPr lang="fr-CA" sz="2400" dirty="0"/>
              <a:t> </a:t>
            </a:r>
            <a:r>
              <a:rPr lang="fr-CA" sz="2400" dirty="0" smtClean="0"/>
              <a:t>Break</a:t>
            </a:r>
            <a:r>
              <a:rPr lang="fr-CA" sz="2400" dirty="0"/>
              <a:t/>
            </a:r>
            <a:br>
              <a:rPr lang="fr-CA" sz="2400" dirty="0"/>
            </a:br>
            <a:endParaRPr lang="fr-CA" sz="2400" dirty="0"/>
          </a:p>
          <a:p>
            <a:r>
              <a:rPr lang="fr-CA" sz="2400" dirty="0" smtClean="0"/>
              <a:t>2:</a:t>
            </a:r>
            <a:r>
              <a:rPr lang="fr-CA" sz="2400" dirty="0" smtClean="0"/>
              <a:t>15-3:00</a:t>
            </a:r>
            <a:r>
              <a:rPr lang="fr-CA" sz="2400" b="1" dirty="0" smtClean="0"/>
              <a:t> </a:t>
            </a:r>
            <a:r>
              <a:rPr lang="fr-CA" sz="2400" b="1" dirty="0"/>
              <a:t>Monitoring </a:t>
            </a:r>
            <a:r>
              <a:rPr lang="en-US" sz="2400" b="1" dirty="0" smtClean="0"/>
              <a:t>with</a:t>
            </a:r>
            <a:r>
              <a:rPr lang="fr-CA" sz="2400" b="1" dirty="0"/>
              <a:t> App Insights</a:t>
            </a:r>
            <a:br>
              <a:rPr lang="fr-CA" sz="2400" b="1" dirty="0"/>
            </a:br>
            <a:endParaRPr lang="fr-CA" sz="2400" dirty="0"/>
          </a:p>
          <a:p>
            <a:r>
              <a:rPr lang="fr-CA" sz="2400" dirty="0" smtClean="0"/>
              <a:t>3:</a:t>
            </a:r>
            <a:r>
              <a:rPr lang="fr-CA" sz="2400" dirty="0" smtClean="0"/>
              <a:t>00-4:00</a:t>
            </a:r>
            <a:r>
              <a:rPr lang="fr-CA" sz="2400" b="1" dirty="0" smtClean="0"/>
              <a:t> </a:t>
            </a:r>
            <a:r>
              <a:rPr lang="fr-CA" sz="2400" b="1" dirty="0"/>
              <a:t>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9:00-9:15</a:t>
            </a:r>
            <a:r>
              <a:rPr lang="fr-CA" sz="3600" b="1" dirty="0"/>
              <a:t> Intro + </a:t>
            </a:r>
            <a:r>
              <a:rPr lang="fr-CA" sz="3600" b="1" dirty="0" smtClean="0"/>
              <a:t>Azure portal</a:t>
            </a:r>
            <a:r>
              <a:rPr lang="fr-CA" sz="3600" dirty="0"/>
              <a:t/>
            </a:r>
            <a:br>
              <a:rPr lang="fr-CA" sz="3600" dirty="0"/>
            </a:br>
            <a:r>
              <a:rPr lang="fr-CA" sz="3600" dirty="0"/>
              <a:t> </a:t>
            </a:r>
            <a:br>
              <a:rPr lang="fr-CA" sz="3600" dirty="0"/>
            </a:br>
            <a:r>
              <a:rPr lang="en-US" sz="3600" dirty="0" smtClean="0"/>
              <a:t>Welcome</a:t>
            </a:r>
            <a:r>
              <a:rPr lang="fr-CA" sz="3600" dirty="0" smtClean="0"/>
              <a:t> and introduction to the Azure portal</a:t>
            </a:r>
          </a:p>
          <a:p>
            <a:pPr marL="0" indent="0">
              <a:buNone/>
            </a:pPr>
            <a:endParaRPr lang="fr-CA" sz="3600" dirty="0"/>
          </a:p>
          <a:p>
            <a:r>
              <a:rPr lang="fr-CA" sz="3600" dirty="0" smtClean="0"/>
              <a:t>François Boucher</a:t>
            </a:r>
          </a:p>
          <a:p>
            <a:r>
              <a:rPr lang="fr-CA" sz="3600" dirty="0" smtClean="0"/>
              <a:t>Eric Leonard</a:t>
            </a:r>
            <a:endParaRPr lang="fr-CA" sz="3600" dirty="0"/>
          </a:p>
        </p:txBody>
      </p:sp>
    </p:spTree>
    <p:extLst>
      <p:ext uri="{BB962C8B-B14F-4D97-AF65-F5344CB8AC3E}">
        <p14:creationId xmlns:p14="http://schemas.microsoft.com/office/powerpoint/2010/main" val="6164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smtClean="0"/>
              <a:t>9:15-10:00</a:t>
            </a:r>
            <a:r>
              <a:rPr lang="fr-CA" sz="3600" b="1" dirty="0"/>
              <a:t> Web Apps</a:t>
            </a:r>
            <a:r>
              <a:rPr lang="fr-CA" sz="3600" dirty="0"/>
              <a:t> </a:t>
            </a:r>
            <a:br>
              <a:rPr lang="fr-CA" sz="3600" dirty="0"/>
            </a:br>
            <a:r>
              <a:rPr lang="fr-CA" sz="3600" dirty="0"/>
              <a:t/>
            </a:r>
            <a:br>
              <a:rPr lang="fr-CA" sz="3600" dirty="0"/>
            </a:br>
            <a:r>
              <a:rPr lang="en-US" sz="3200" dirty="0"/>
              <a:t>Creating and deploying a Web site with Visual Studio. Overview of settings and options in Visual Studio and in the Azure portal</a:t>
            </a:r>
            <a:r>
              <a:rPr lang="en-US" sz="3200" dirty="0" smtClean="0"/>
              <a:t>.</a:t>
            </a:r>
          </a:p>
          <a:p>
            <a:pPr marL="0" indent="0">
              <a:buNone/>
            </a:pPr>
            <a:endParaRPr lang="fr-CA" sz="3600" dirty="0"/>
          </a:p>
          <a:p>
            <a:r>
              <a:rPr lang="fr-CA" sz="3600" dirty="0" smtClean="0"/>
              <a:t>Name</a:t>
            </a:r>
            <a:endParaRPr lang="fr-CA" sz="3600" dirty="0"/>
          </a:p>
          <a:p>
            <a:pPr marL="0" indent="0">
              <a:buNone/>
            </a:pPr>
            <a:endParaRPr lang="en-US" sz="3600" dirty="0"/>
          </a:p>
        </p:txBody>
      </p:sp>
    </p:spTree>
    <p:extLst>
      <p:ext uri="{BB962C8B-B14F-4D97-AF65-F5344CB8AC3E}">
        <p14:creationId xmlns:p14="http://schemas.microsoft.com/office/powerpoint/2010/main" val="7026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7728</TotalTime>
  <Words>678</Words>
  <Application>Microsoft Office PowerPoint</Application>
  <PresentationFormat>Widescreen</PresentationFormat>
  <Paragraphs>142</Paragraphs>
  <Slides>25</Slides>
  <Notes>18</Notes>
  <HiddenSlides>0</HiddenSlides>
  <MMClips>1</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25</vt:i4>
      </vt:variant>
    </vt:vector>
  </HeadingPairs>
  <TitlesOfParts>
    <vt:vector size="45" baseType="lpstr">
      <vt:lpstr>ＭＳ Ｐゴシック</vt: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vt:lpstr>
      <vt:lpstr>PowerPoint Presentation</vt:lpstr>
      <vt:lpstr>PowerPoint Presentation</vt:lpstr>
      <vt:lpstr>PowerPoint Presentation</vt:lpstr>
      <vt:lpstr>Welcome Let’s get acquainted</vt:lpstr>
      <vt:lpstr>Agenda</vt:lpstr>
      <vt:lpstr>Agenda</vt:lpstr>
      <vt:lpstr>Agenda</vt:lpstr>
      <vt:lpstr>Agenda</vt:lpstr>
      <vt:lpstr>Agenda</vt:lpstr>
      <vt:lpstr>Agenda</vt:lpstr>
      <vt:lpstr>Agenda</vt:lpstr>
      <vt:lpstr>Agenda</vt:lpstr>
      <vt:lpstr>Agenda</vt:lpstr>
      <vt:lpstr>Step 0 Intro + Azure Portal</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Leonard, Eric (CA - Ottawa)</cp:lastModifiedBy>
  <cp:revision>404</cp:revision>
  <cp:lastPrinted>2014-03-26T17:46:13Z</cp:lastPrinted>
  <dcterms:created xsi:type="dcterms:W3CDTF">2014-03-19T23:21:38Z</dcterms:created>
  <dcterms:modified xsi:type="dcterms:W3CDTF">2017-04-19T13:50:12Z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